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893" y="7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E31C24-CECF-493A-91BE-423F82055C1C}"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381806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31C24-CECF-493A-91BE-423F82055C1C}"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147275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31C24-CECF-493A-91BE-423F82055C1C}"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358276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31C24-CECF-493A-91BE-423F82055C1C}"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92962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31C24-CECF-493A-91BE-423F82055C1C}"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110628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E31C24-CECF-493A-91BE-423F82055C1C}"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207173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E31C24-CECF-493A-91BE-423F82055C1C}"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413456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E31C24-CECF-493A-91BE-423F82055C1C}"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159183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31C24-CECF-493A-91BE-423F82055C1C}"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428876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31C24-CECF-493A-91BE-423F82055C1C}"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127269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31C24-CECF-493A-91BE-423F82055C1C}"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0A752-6EBF-4800-BBFE-D44E44D38A4E}" type="slidenum">
              <a:rPr lang="en-US" smtClean="0"/>
              <a:t>‹#›</a:t>
            </a:fld>
            <a:endParaRPr lang="en-US"/>
          </a:p>
        </p:txBody>
      </p:sp>
    </p:spTree>
    <p:extLst>
      <p:ext uri="{BB962C8B-B14F-4D97-AF65-F5344CB8AC3E}">
        <p14:creationId xmlns:p14="http://schemas.microsoft.com/office/powerpoint/2010/main" val="72322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E31C24-CECF-493A-91BE-423F82055C1C}" type="datetimeFigureOut">
              <a:rPr lang="en-US" smtClean="0"/>
              <a:t>2/8/2023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90A752-6EBF-4800-BBFE-D44E44D38A4E}" type="slidenum">
              <a:rPr lang="en-US" smtClean="0"/>
              <a:t>‹#›</a:t>
            </a:fld>
            <a:endParaRPr lang="en-US"/>
          </a:p>
        </p:txBody>
      </p:sp>
    </p:spTree>
    <p:extLst>
      <p:ext uri="{BB962C8B-B14F-4D97-AF65-F5344CB8AC3E}">
        <p14:creationId xmlns:p14="http://schemas.microsoft.com/office/powerpoint/2010/main" val="30588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726915" y="121702"/>
            <a:ext cx="2550698" cy="439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skinny} jeans solid" pitchFamily="2" charset="0"/>
                <a:cs typeface="Arial" pitchFamily="34" charset="0"/>
              </a:rPr>
              <a:t>The San Juan Elementary</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226" y="118295"/>
            <a:ext cx="935592" cy="3508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TextBox 9"/>
          <p:cNvSpPr txBox="1"/>
          <p:nvPr/>
        </p:nvSpPr>
        <p:spPr>
          <a:xfrm>
            <a:off x="5188279" y="140676"/>
            <a:ext cx="1030988" cy="338554"/>
          </a:xfrm>
          <a:prstGeom prst="rect">
            <a:avLst/>
          </a:prstGeom>
          <a:noFill/>
        </p:spPr>
        <p:txBody>
          <a:bodyPr wrap="none" rtlCol="0">
            <a:spAutoFit/>
          </a:bodyPr>
          <a:lstStyle/>
          <a:p>
            <a:r>
              <a:rPr lang="en-US" sz="1600" dirty="0">
                <a:latin typeface="{skinny} jeans solid" pitchFamily="2" charset="0"/>
              </a:rPr>
              <a:t>Presents</a:t>
            </a:r>
          </a:p>
        </p:txBody>
      </p:sp>
      <p:sp>
        <p:nvSpPr>
          <p:cNvPr id="11" name="TextBox 10"/>
          <p:cNvSpPr txBox="1"/>
          <p:nvPr/>
        </p:nvSpPr>
        <p:spPr>
          <a:xfrm>
            <a:off x="2172386" y="1346775"/>
            <a:ext cx="4438192" cy="523220"/>
          </a:xfrm>
          <a:prstGeom prst="rect">
            <a:avLst/>
          </a:prstGeom>
          <a:noFill/>
        </p:spPr>
        <p:txBody>
          <a:bodyPr wrap="square" rtlCol="0">
            <a:spAutoFit/>
          </a:bodyPr>
          <a:lstStyle/>
          <a:p>
            <a:r>
              <a:rPr lang="en-US" sz="2800" dirty="0">
                <a:latin typeface="Rosewood Std Regular" pitchFamily="82" charset="0"/>
              </a:rPr>
              <a:t>The Luck of the Cougars</a:t>
            </a:r>
          </a:p>
        </p:txBody>
      </p:sp>
      <p:sp>
        <p:nvSpPr>
          <p:cNvPr id="12" name="TextBox 11"/>
          <p:cNvSpPr txBox="1"/>
          <p:nvPr/>
        </p:nvSpPr>
        <p:spPr>
          <a:xfrm>
            <a:off x="428237" y="3048000"/>
            <a:ext cx="5959708" cy="1015663"/>
          </a:xfrm>
          <a:prstGeom prst="rect">
            <a:avLst/>
          </a:prstGeom>
          <a:noFill/>
        </p:spPr>
        <p:txBody>
          <a:bodyPr wrap="none" rtlCol="0">
            <a:spAutoFit/>
          </a:bodyPr>
          <a:lstStyle/>
          <a:p>
            <a:pPr algn="ctr"/>
            <a:r>
              <a:rPr lang="en-US" sz="1400" dirty="0"/>
              <a:t>Come join the San Juan Cougars and see the talent that we have in our school.  </a:t>
            </a:r>
          </a:p>
          <a:p>
            <a:pPr algn="ctr"/>
            <a:r>
              <a:rPr lang="en-US" sz="1400" dirty="0"/>
              <a:t>Join us for a night of singing, magic, karate, piano, dancing, etc... </a:t>
            </a:r>
          </a:p>
          <a:p>
            <a:pPr algn="ctr"/>
            <a:r>
              <a:rPr lang="en-US" sz="1400" dirty="0"/>
              <a:t>Enjoy a Friday Family Night and cheer on the students of San Juan.</a:t>
            </a:r>
          </a:p>
          <a:p>
            <a:endParaRPr lang="en-US" dirty="0"/>
          </a:p>
        </p:txBody>
      </p:sp>
      <p:sp>
        <p:nvSpPr>
          <p:cNvPr id="13" name="TextBox 12"/>
          <p:cNvSpPr txBox="1"/>
          <p:nvPr/>
        </p:nvSpPr>
        <p:spPr>
          <a:xfrm>
            <a:off x="3097509" y="1823303"/>
            <a:ext cx="2549160" cy="1200329"/>
          </a:xfrm>
          <a:prstGeom prst="rect">
            <a:avLst/>
          </a:prstGeom>
          <a:noFill/>
        </p:spPr>
        <p:txBody>
          <a:bodyPr wrap="none" rtlCol="0">
            <a:spAutoFit/>
          </a:bodyPr>
          <a:lstStyle/>
          <a:p>
            <a:pPr algn="ctr"/>
            <a:r>
              <a:rPr lang="en-US" dirty="0"/>
              <a:t>Date: Friday, March 17</a:t>
            </a:r>
            <a:r>
              <a:rPr lang="en-US" baseline="30000" dirty="0"/>
              <a:t>th</a:t>
            </a:r>
            <a:endParaRPr lang="en-US" dirty="0"/>
          </a:p>
          <a:p>
            <a:pPr algn="ctr"/>
            <a:r>
              <a:rPr lang="en-US" dirty="0"/>
              <a:t>K-2</a:t>
            </a:r>
            <a:r>
              <a:rPr lang="en-US" baseline="30000" dirty="0"/>
              <a:t>nd</a:t>
            </a:r>
            <a:r>
              <a:rPr lang="en-US" dirty="0"/>
              <a:t>:  4:00 - 5:15pm</a:t>
            </a:r>
          </a:p>
          <a:p>
            <a:pPr algn="ctr"/>
            <a:r>
              <a:rPr lang="en-US" dirty="0"/>
              <a:t>3</a:t>
            </a:r>
            <a:r>
              <a:rPr lang="en-US" baseline="30000" dirty="0"/>
              <a:t>rd</a:t>
            </a:r>
            <a:r>
              <a:rPr lang="en-US" dirty="0"/>
              <a:t>–5</a:t>
            </a:r>
            <a:r>
              <a:rPr lang="en-US" baseline="30000" dirty="0"/>
              <a:t>th</a:t>
            </a:r>
            <a:r>
              <a:rPr lang="en-US" dirty="0"/>
              <a:t>: 5:30 - 7:00pm</a:t>
            </a:r>
          </a:p>
          <a:p>
            <a:endParaRPr lang="en-US" dirty="0"/>
          </a:p>
        </p:txBody>
      </p:sp>
      <p:sp>
        <p:nvSpPr>
          <p:cNvPr id="14" name="TextBox 13"/>
          <p:cNvSpPr txBox="1"/>
          <p:nvPr/>
        </p:nvSpPr>
        <p:spPr>
          <a:xfrm>
            <a:off x="121030" y="3929777"/>
            <a:ext cx="3453831" cy="2400657"/>
          </a:xfrm>
          <a:prstGeom prst="rect">
            <a:avLst/>
          </a:prstGeom>
          <a:noFill/>
        </p:spPr>
        <p:txBody>
          <a:bodyPr wrap="square" rtlCol="0">
            <a:spAutoFit/>
          </a:bodyPr>
          <a:lstStyle/>
          <a:p>
            <a:pPr marL="171450" lvl="0" indent="-171450">
              <a:buFont typeface="Wingdings" panose="05000000000000000000" pitchFamily="2" charset="2"/>
              <a:buChar char="v"/>
            </a:pPr>
            <a:r>
              <a:rPr lang="en-US" sz="1200" dirty="0"/>
              <a:t>All acts must be no longer than 2 min 30 sec. </a:t>
            </a:r>
          </a:p>
          <a:p>
            <a:pPr marL="171450" lvl="0" indent="-171450">
              <a:buFont typeface="Wingdings" panose="05000000000000000000" pitchFamily="2" charset="2"/>
              <a:buChar char="v"/>
            </a:pPr>
            <a:r>
              <a:rPr lang="en-US" sz="1200" dirty="0"/>
              <a:t>All lyrics and acts need to be pre-approved before March 3rd.  Please keep all acts “G” rated for all ages in the audience. Complete this form to apply. Include the title and content of your act, written lyrics, costumes and props used. This application will be considered in lieu of auditions. </a:t>
            </a:r>
          </a:p>
          <a:p>
            <a:pPr marL="171450" indent="-171450">
              <a:buFont typeface="Wingdings" panose="05000000000000000000" pitchFamily="2" charset="2"/>
              <a:buChar char="v"/>
            </a:pPr>
            <a:r>
              <a:rPr lang="en-US" sz="1200" dirty="0"/>
              <a:t>There will be a mandatory information meeting for all participants on March 10</a:t>
            </a:r>
            <a:r>
              <a:rPr lang="en-US" sz="1200" baseline="30000" dirty="0"/>
              <a:t>th</a:t>
            </a:r>
            <a:r>
              <a:rPr lang="en-US" sz="1200" dirty="0"/>
              <a:t>. MPR 2:15 pm</a:t>
            </a:r>
          </a:p>
          <a:p>
            <a:pPr marL="171450" lvl="0" indent="-171450">
              <a:buFont typeface="Wingdings" panose="05000000000000000000" pitchFamily="2" charset="2"/>
              <a:buChar char="v"/>
            </a:pPr>
            <a:r>
              <a:rPr lang="en-US" sz="1200" b="1" u="sng" dirty="0"/>
              <a:t>All permission slips to be in the talent show must be in by March 3</a:t>
            </a:r>
            <a:r>
              <a:rPr lang="en-US" sz="1200" b="1" u="sng" baseline="30000" dirty="0"/>
              <a:t>rd</a:t>
            </a:r>
            <a:r>
              <a:rPr lang="en-US" sz="1200" u="sng" dirty="0"/>
              <a:t>. </a:t>
            </a:r>
            <a:r>
              <a:rPr lang="en-US" sz="1200" b="1" u="sng" dirty="0"/>
              <a:t>Front Office </a:t>
            </a:r>
          </a:p>
          <a:p>
            <a:endParaRPr lang="en-US" dirty="0"/>
          </a:p>
        </p:txBody>
      </p:sp>
      <p:sp>
        <p:nvSpPr>
          <p:cNvPr id="15" name="TextBox 14"/>
          <p:cNvSpPr txBox="1"/>
          <p:nvPr/>
        </p:nvSpPr>
        <p:spPr>
          <a:xfrm>
            <a:off x="2659082" y="761999"/>
            <a:ext cx="2761525" cy="523220"/>
          </a:xfrm>
          <a:prstGeom prst="rect">
            <a:avLst/>
          </a:prstGeom>
          <a:noFill/>
        </p:spPr>
        <p:txBody>
          <a:bodyPr wrap="none" rtlCol="0">
            <a:spAutoFit/>
          </a:bodyPr>
          <a:lstStyle/>
          <a:p>
            <a:r>
              <a:rPr lang="en-US" sz="2800" dirty="0">
                <a:latin typeface="Rosewood Std Regular" pitchFamily="82" charset="0"/>
              </a:rPr>
              <a:t>2023 Talent Show</a:t>
            </a:r>
          </a:p>
        </p:txBody>
      </p:sp>
      <p:sp>
        <p:nvSpPr>
          <p:cNvPr id="16" name="Text Box 2"/>
          <p:cNvSpPr txBox="1">
            <a:spLocks noChangeArrowheads="1"/>
          </p:cNvSpPr>
          <p:nvPr/>
        </p:nvSpPr>
        <p:spPr bwMode="auto">
          <a:xfrm>
            <a:off x="3728122" y="3962400"/>
            <a:ext cx="3028950" cy="2316070"/>
          </a:xfrm>
          <a:prstGeom prst="rect">
            <a:avLst/>
          </a:prstGeom>
          <a:solidFill>
            <a:schemeClr val="bg1">
              <a:lumMod val="85000"/>
            </a:schemeClr>
          </a:solidFill>
          <a:ln w="19050">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200" b="0" i="0" u="none" strike="noStrike" cap="none" normalizeH="0" baseline="0" dirty="0">
                <a:ln>
                  <a:noFill/>
                </a:ln>
                <a:solidFill>
                  <a:schemeClr val="tx1"/>
                </a:solidFill>
                <a:effectLst/>
                <a:cs typeface="Arial" pitchFamily="34" charset="0"/>
              </a:rPr>
              <a:t>If you would like to participate in the show please send in your permission slip to </a:t>
            </a:r>
            <a:r>
              <a:rPr lang="en-US" altLang="en-US" sz="1200" b="1" dirty="0">
                <a:cs typeface="Arial" pitchFamily="34" charset="0"/>
              </a:rPr>
              <a:t>Front Office by</a:t>
            </a:r>
            <a:r>
              <a:rPr kumimoji="0" lang="en-US" altLang="en-US" sz="1200" b="1" i="0" u="none" strike="noStrike" cap="none" normalizeH="0" baseline="0" dirty="0">
                <a:ln>
                  <a:noFill/>
                </a:ln>
                <a:solidFill>
                  <a:schemeClr val="tx1"/>
                </a:solidFill>
                <a:effectLst/>
                <a:cs typeface="Arial" pitchFamily="34" charset="0"/>
              </a:rPr>
              <a:t> March 3</a:t>
            </a:r>
            <a:r>
              <a:rPr kumimoji="0" lang="en-US" altLang="en-US" sz="1200" b="1" i="0" u="none" strike="noStrike" cap="none" normalizeH="0" baseline="30000" dirty="0">
                <a:ln>
                  <a:noFill/>
                </a:ln>
                <a:solidFill>
                  <a:schemeClr val="tx1"/>
                </a:solidFill>
                <a:effectLst/>
                <a:cs typeface="Arial" pitchFamily="34" charset="0"/>
              </a:rPr>
              <a:t>rd</a:t>
            </a:r>
            <a:r>
              <a:rPr lang="en-US" altLang="en-US" sz="1200" b="1" dirty="0">
                <a:cs typeface="Arial" pitchFamily="34" charset="0"/>
              </a:rPr>
              <a:t> </a:t>
            </a:r>
            <a:r>
              <a:rPr kumimoji="0" lang="en-US" altLang="en-US" sz="1200" b="0" i="0" u="none" strike="noStrike" cap="none" normalizeH="0" baseline="0" dirty="0">
                <a:ln>
                  <a:noFill/>
                </a:ln>
                <a:solidFill>
                  <a:schemeClr val="tx1"/>
                </a:solidFill>
                <a:effectLst/>
                <a:cs typeface="Arial" pitchFamily="34" charset="0"/>
              </a:rPr>
              <a:t>so you can be added to the show.</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200" b="0" i="0" u="none" strike="noStrike" cap="none" normalizeH="0" baseline="0" dirty="0">
                <a:ln>
                  <a:noFill/>
                </a:ln>
                <a:solidFill>
                  <a:schemeClr val="tx1"/>
                </a:solidFill>
                <a:effectLst/>
                <a:cs typeface="Arial" pitchFamily="34" charset="0"/>
              </a:rPr>
              <a:t>Please contact </a:t>
            </a:r>
            <a:r>
              <a:rPr lang="en-US" altLang="en-US" sz="1200" b="1" dirty="0" err="1">
                <a:cs typeface="Arial" pitchFamily="34" charset="0"/>
              </a:rPr>
              <a:t>Magally</a:t>
            </a:r>
            <a:r>
              <a:rPr lang="en-US" altLang="en-US" sz="1200" b="1" dirty="0">
                <a:cs typeface="Arial" pitchFamily="34" charset="0"/>
              </a:rPr>
              <a:t> Pule </a:t>
            </a:r>
            <a:r>
              <a:rPr kumimoji="0" lang="en-US" altLang="en-US" sz="1200" b="0" i="0" u="none" strike="noStrike" cap="none" normalizeH="0" baseline="0" dirty="0">
                <a:ln>
                  <a:noFill/>
                </a:ln>
                <a:solidFill>
                  <a:schemeClr val="tx1"/>
                </a:solidFill>
                <a:effectLst/>
                <a:cs typeface="Arial" pitchFamily="34" charset="0"/>
              </a:rPr>
              <a:t> with any information regarding your performance at </a:t>
            </a:r>
            <a:r>
              <a:rPr lang="en-US" altLang="en-US" sz="1200" dirty="0">
                <a:cs typeface="Arial" pitchFamily="34" charset="0"/>
              </a:rPr>
              <a:t>magallypule@gmail</a:t>
            </a:r>
            <a:r>
              <a:rPr kumimoji="0" lang="en-US" altLang="en-US" sz="1200" b="0" i="0" u="none" strike="noStrike" cap="none" normalizeH="0" baseline="0" dirty="0">
                <a:ln>
                  <a:noFill/>
                </a:ln>
                <a:solidFill>
                  <a:schemeClr val="tx1"/>
                </a:solidFill>
                <a:effectLst/>
                <a:cs typeface="Arial" pitchFamily="34" charset="0"/>
              </a:rPr>
              <a:t>.com</a:t>
            </a:r>
          </a:p>
          <a:p>
            <a:pPr algn="ctr" fontAlgn="base">
              <a:spcBef>
                <a:spcPct val="0"/>
              </a:spcBef>
              <a:spcAft>
                <a:spcPts val="1000"/>
              </a:spcAft>
            </a:pPr>
            <a:r>
              <a:rPr lang="en-US" altLang="en-US" sz="1200" b="1" dirty="0">
                <a:cs typeface="Arial" pitchFamily="34" charset="0"/>
              </a:rPr>
              <a:t>If you have not received a confirmation of your application by March 10</a:t>
            </a:r>
            <a:r>
              <a:rPr lang="en-US" altLang="en-US" sz="1200" b="1" baseline="30000" dirty="0">
                <a:cs typeface="Arial" pitchFamily="34" charset="0"/>
              </a:rPr>
              <a:t>th</a:t>
            </a:r>
            <a:r>
              <a:rPr lang="en-US" altLang="en-US" sz="1200" b="1" dirty="0">
                <a:cs typeface="Arial" pitchFamily="34" charset="0"/>
              </a:rPr>
              <a:t>, please contact Mrs. Pule or you will not be in the show</a:t>
            </a:r>
            <a:r>
              <a:rPr lang="en-US" altLang="en-US" sz="1200" dirty="0">
                <a:cs typeface="Arial" pitchFamily="34" charset="0"/>
              </a:rPr>
              <a:t>.  </a:t>
            </a:r>
            <a:endParaRPr kumimoji="0" lang="en-US" altLang="en-US" sz="1200" b="0" i="0" u="none" strike="noStrike" cap="none" normalizeH="0" baseline="0" dirty="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altLang="en-US" sz="1800" b="0" i="0" u="none" strike="noStrike" cap="none" normalizeH="0" baseline="0" dirty="0">
              <a:ln>
                <a:noFill/>
              </a:ln>
              <a:solidFill>
                <a:schemeClr val="tx1"/>
              </a:solidFill>
              <a:effectLst/>
              <a:cs typeface="Arial" pitchFamily="34" charset="0"/>
            </a:endParaRPr>
          </a:p>
        </p:txBody>
      </p:sp>
      <p:sp>
        <p:nvSpPr>
          <p:cNvPr id="18" name="Text Box 13"/>
          <p:cNvSpPr txBox="1">
            <a:spLocks noChangeArrowheads="1"/>
          </p:cNvSpPr>
          <p:nvPr/>
        </p:nvSpPr>
        <p:spPr bwMode="auto">
          <a:xfrm>
            <a:off x="0" y="6400800"/>
            <a:ext cx="561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2600" b="0" i="0" u="none" strike="noStrike" cap="none" normalizeH="0" baseline="0" dirty="0">
                <a:ln>
                  <a:noFill/>
                </a:ln>
                <a:solidFill>
                  <a:schemeClr val="tx1"/>
                </a:solidFill>
                <a:effectLst/>
                <a:latin typeface="Times New Roman" pitchFamily="18" charset="0"/>
                <a:cs typeface="Arial" pitchFamily="34" charset="0"/>
                <a:sym typeface="Wingdings" pitchFamily="2" charset="2"/>
              </a:rPr>
              <a:t></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Straight Connector 12"/>
          <p:cNvSpPr>
            <a:spLocks noChangeShapeType="1"/>
          </p:cNvSpPr>
          <p:nvPr/>
        </p:nvSpPr>
        <p:spPr bwMode="auto">
          <a:xfrm>
            <a:off x="0" y="6629400"/>
            <a:ext cx="6858000" cy="0"/>
          </a:xfrm>
          <a:prstGeom prst="line">
            <a:avLst/>
          </a:prstGeom>
          <a:noFill/>
          <a:ln w="31750">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1067458" y="8743890"/>
            <a:ext cx="5257800" cy="400110"/>
          </a:xfrm>
          <a:prstGeom prst="rect">
            <a:avLst/>
          </a:prstGeom>
          <a:noFill/>
        </p:spPr>
        <p:txBody>
          <a:bodyPr wrap="square" rtlCol="0">
            <a:spAutoFit/>
          </a:bodyPr>
          <a:lstStyle/>
          <a:p>
            <a:pPr algn="ctr"/>
            <a:r>
              <a:rPr lang="en-US" sz="1000" dirty="0"/>
              <a:t>The mention of any business or service does not imply endorsement by San Juan Elementary PTA. </a:t>
            </a:r>
          </a:p>
          <a:p>
            <a:pPr algn="ctr"/>
            <a:r>
              <a:rPr lang="en-US" sz="1000" dirty="0"/>
              <a:t>This document was not printed at </a:t>
            </a:r>
            <a:r>
              <a:rPr lang="en-US" sz="1000" dirty="0" err="1"/>
              <a:t>CUSD</a:t>
            </a:r>
            <a:r>
              <a:rPr lang="en-US" sz="1000" dirty="0"/>
              <a:t> expense.</a:t>
            </a:r>
          </a:p>
        </p:txBody>
      </p:sp>
      <p:graphicFrame>
        <p:nvGraphicFramePr>
          <p:cNvPr id="29" name="Table 28"/>
          <p:cNvGraphicFramePr>
            <a:graphicFrameLocks noGrp="1"/>
          </p:cNvGraphicFramePr>
          <p:nvPr>
            <p:extLst>
              <p:ext uri="{D42A27DB-BD31-4B8C-83A1-F6EECF244321}">
                <p14:modId xmlns:p14="http://schemas.microsoft.com/office/powerpoint/2010/main" val="695957420"/>
              </p:ext>
            </p:extLst>
          </p:nvPr>
        </p:nvGraphicFramePr>
        <p:xfrm>
          <a:off x="23446" y="6629400"/>
          <a:ext cx="6834552" cy="2019300"/>
        </p:xfrm>
        <a:graphic>
          <a:graphicData uri="http://schemas.openxmlformats.org/drawingml/2006/table">
            <a:tbl>
              <a:tblPr>
                <a:tableStyleId>{5C22544A-7EE6-4342-B048-85BDC9FD1C3A}</a:tableStyleId>
              </a:tblPr>
              <a:tblGrid>
                <a:gridCol w="1043354">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212265">
                  <a:extLst>
                    <a:ext uri="{9D8B030D-6E8A-4147-A177-3AD203B41FA5}">
                      <a16:colId xmlns:a16="http://schemas.microsoft.com/office/drawing/2014/main" val="20002"/>
                    </a:ext>
                  </a:extLst>
                </a:gridCol>
                <a:gridCol w="549735">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228600">
                  <a:extLst>
                    <a:ext uri="{9D8B030D-6E8A-4147-A177-3AD203B41FA5}">
                      <a16:colId xmlns:a16="http://schemas.microsoft.com/office/drawing/2014/main" val="20006"/>
                    </a:ext>
                  </a:extLst>
                </a:gridCol>
                <a:gridCol w="553891">
                  <a:extLst>
                    <a:ext uri="{9D8B030D-6E8A-4147-A177-3AD203B41FA5}">
                      <a16:colId xmlns:a16="http://schemas.microsoft.com/office/drawing/2014/main" val="20007"/>
                    </a:ext>
                  </a:extLst>
                </a:gridCol>
                <a:gridCol w="360509">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228600">
                  <a:extLst>
                    <a:ext uri="{9D8B030D-6E8A-4147-A177-3AD203B41FA5}">
                      <a16:colId xmlns:a16="http://schemas.microsoft.com/office/drawing/2014/main" val="20010"/>
                    </a:ext>
                  </a:extLst>
                </a:gridCol>
                <a:gridCol w="397255">
                  <a:extLst>
                    <a:ext uri="{9D8B030D-6E8A-4147-A177-3AD203B41FA5}">
                      <a16:colId xmlns:a16="http://schemas.microsoft.com/office/drawing/2014/main" val="20011"/>
                    </a:ext>
                  </a:extLst>
                </a:gridCol>
                <a:gridCol w="1507743">
                  <a:extLst>
                    <a:ext uri="{9D8B030D-6E8A-4147-A177-3AD203B41FA5}">
                      <a16:colId xmlns:a16="http://schemas.microsoft.com/office/drawing/2014/main" val="20012"/>
                    </a:ext>
                  </a:extLst>
                </a:gridCol>
              </a:tblGrid>
              <a:tr h="336550">
                <a:tc>
                  <a:txBody>
                    <a:bodyPr/>
                    <a:lstStyle/>
                    <a:p>
                      <a:pPr marL="0" marR="0">
                        <a:spcBef>
                          <a:spcPts val="0"/>
                        </a:spcBef>
                        <a:spcAft>
                          <a:spcPts val="0"/>
                        </a:spcAft>
                      </a:pPr>
                      <a:r>
                        <a:rPr lang="en-US" sz="1100" dirty="0">
                          <a:effectLst/>
                        </a:rPr>
                        <a:t>Student Name</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spcBef>
                          <a:spcPts val="0"/>
                        </a:spcBef>
                        <a:spcAft>
                          <a:spcPts val="0"/>
                        </a:spcAft>
                      </a:pPr>
                      <a:endParaRPr lang="en-US" sz="1100" dirty="0">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rPr>
                        <a:t>Grade</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marR="0">
                        <a:spcBef>
                          <a:spcPts val="0"/>
                        </a:spcBef>
                        <a:spcAft>
                          <a:spcPts val="0"/>
                        </a:spcAft>
                      </a:pPr>
                      <a:r>
                        <a:rPr lang="en-US" sz="1100" dirty="0">
                          <a:effectLst/>
                        </a:rPr>
                        <a:t>Teacher</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6550">
                <a:tc gridSpan="4">
                  <a:txBody>
                    <a:bodyPr/>
                    <a:lstStyle/>
                    <a:p>
                      <a:pPr marL="0" marR="0">
                        <a:spcBef>
                          <a:spcPts val="0"/>
                        </a:spcBef>
                        <a:spcAft>
                          <a:spcPts val="0"/>
                        </a:spcAft>
                      </a:pPr>
                      <a:r>
                        <a:rPr lang="en-US" sz="1100" dirty="0">
                          <a:effectLst/>
                        </a:rPr>
                        <a:t>Which Performance?  (circle one)</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dirty="0">
                          <a:effectLst/>
                        </a:rPr>
                        <a:t>K-2</a:t>
                      </a:r>
                      <a:r>
                        <a:rPr lang="en-US" sz="1100" baseline="30000" dirty="0">
                          <a:effectLst/>
                        </a:rPr>
                        <a:t>nd</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marL="0" marR="0">
                        <a:spcBef>
                          <a:spcPts val="0"/>
                        </a:spcBef>
                        <a:spcAft>
                          <a:spcPts val="0"/>
                        </a:spcAft>
                      </a:pPr>
                      <a:r>
                        <a:rPr lang="en-US" sz="1100" dirty="0">
                          <a:effectLst/>
                        </a:rPr>
                        <a:t>3</a:t>
                      </a:r>
                      <a:r>
                        <a:rPr lang="en-US" sz="1100" baseline="30000" dirty="0">
                          <a:effectLst/>
                        </a:rPr>
                        <a:t>rd</a:t>
                      </a:r>
                      <a:r>
                        <a:rPr lang="en-US" sz="1100" dirty="0">
                          <a:effectLst/>
                        </a:rPr>
                        <a:t>-5</a:t>
                      </a:r>
                      <a:r>
                        <a:rPr lang="en-US" sz="1100" baseline="30000" dirty="0">
                          <a:effectLst/>
                        </a:rPr>
                        <a:t>th</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6550">
                <a:tc gridSpan="11">
                  <a:txBody>
                    <a:bodyPr/>
                    <a:lstStyle/>
                    <a:p>
                      <a:pPr marL="0" marR="0">
                        <a:spcBef>
                          <a:spcPts val="0"/>
                        </a:spcBef>
                        <a:spcAft>
                          <a:spcPts val="0"/>
                        </a:spcAft>
                      </a:pPr>
                      <a:r>
                        <a:rPr lang="en-US" sz="1100" dirty="0">
                          <a:effectLst/>
                        </a:rPr>
                        <a:t>Details of performance (including lyrics, costume description and props description)</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spcBef>
                          <a:spcPts val="0"/>
                        </a:spcBef>
                        <a:spcAft>
                          <a:spcPts val="0"/>
                        </a:spcAft>
                      </a:pPr>
                      <a:endParaRPr lang="en-US" sz="1100">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6550">
                <a:tc gridSpan="13">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36550">
                <a:tc gridSpan="2">
                  <a:txBody>
                    <a:bodyPr/>
                    <a:lstStyle/>
                    <a:p>
                      <a:pPr marL="0" marR="0">
                        <a:spcBef>
                          <a:spcPts val="0"/>
                        </a:spcBef>
                        <a:spcAft>
                          <a:spcPts val="0"/>
                        </a:spcAft>
                      </a:pPr>
                      <a:r>
                        <a:rPr lang="en-US" sz="1100" dirty="0">
                          <a:effectLst/>
                        </a:rPr>
                        <a:t>Parent Name (Print)</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4">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100" dirty="0">
                          <a:effectLst/>
                        </a:rPr>
                        <a:t>Parent Signature</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4">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36550">
                <a:tc gridSpan="3">
                  <a:txBody>
                    <a:bodyPr/>
                    <a:lstStyle/>
                    <a:p>
                      <a:pPr marL="0" marR="0">
                        <a:spcBef>
                          <a:spcPts val="0"/>
                        </a:spcBef>
                        <a:spcAft>
                          <a:spcPts val="0"/>
                        </a:spcAft>
                      </a:pPr>
                      <a:r>
                        <a:rPr lang="en-US" sz="1100" dirty="0">
                          <a:effectLst/>
                        </a:rPr>
                        <a:t>Phone Number/Email</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a:spcBef>
                          <a:spcPts val="0"/>
                        </a:spcBef>
                        <a:spcAft>
                          <a:spcPts val="0"/>
                        </a:spcAft>
                      </a:pPr>
                      <a:endParaRPr lang="en-US" sz="1100" dirty="0">
                        <a:effectLst/>
                        <a:latin typeface="Calibri"/>
                        <a:ea typeface="Calibri"/>
                        <a:cs typeface="Times New Roman"/>
                      </a:endParaRPr>
                    </a:p>
                  </a:txBody>
                  <a:tcPr/>
                </a:tc>
                <a:tc gridSpan="10">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3" name="AutoShape 2" descr="image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1.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5" descr="C:\Users\Kimberly\Downloads\image1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761999"/>
            <a:ext cx="1864411" cy="179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6164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709427" y="116195"/>
            <a:ext cx="402619" cy="404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tx1"/>
                </a:solidFill>
                <a:effectLst/>
                <a:latin typeface="{skinny} jeans solid" pitchFamily="2" charset="0"/>
                <a:cs typeface="Arial" pitchFamily="34" charset="0"/>
              </a:rPr>
              <a:t>La</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063" y="88084"/>
            <a:ext cx="862630" cy="32348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TextBox 9"/>
          <p:cNvSpPr txBox="1"/>
          <p:nvPr/>
        </p:nvSpPr>
        <p:spPr>
          <a:xfrm>
            <a:off x="2979693" y="88084"/>
            <a:ext cx="2970504" cy="307777"/>
          </a:xfrm>
          <a:prstGeom prst="rect">
            <a:avLst/>
          </a:prstGeom>
          <a:noFill/>
        </p:spPr>
        <p:txBody>
          <a:bodyPr wrap="square" rtlCol="0">
            <a:spAutoFit/>
          </a:bodyPr>
          <a:lstStyle/>
          <a:p>
            <a:r>
              <a:rPr lang="en-US" sz="1400" dirty="0">
                <a:latin typeface="{skinny} jeans solid" pitchFamily="2" charset="0"/>
              </a:rPr>
              <a:t>de la </a:t>
            </a:r>
            <a:r>
              <a:rPr lang="es-MX" sz="1400" dirty="0">
                <a:latin typeface="{skinny} jeans solid" pitchFamily="2" charset="0"/>
              </a:rPr>
              <a:t>Escuela San Juan Presenta</a:t>
            </a:r>
          </a:p>
        </p:txBody>
      </p:sp>
      <p:sp>
        <p:nvSpPr>
          <p:cNvPr id="11" name="TextBox 10"/>
          <p:cNvSpPr txBox="1"/>
          <p:nvPr/>
        </p:nvSpPr>
        <p:spPr>
          <a:xfrm>
            <a:off x="2426500" y="1378347"/>
            <a:ext cx="4202900" cy="492443"/>
          </a:xfrm>
          <a:prstGeom prst="rect">
            <a:avLst/>
          </a:prstGeom>
          <a:noFill/>
        </p:spPr>
        <p:txBody>
          <a:bodyPr wrap="square" rtlCol="0">
            <a:spAutoFit/>
          </a:bodyPr>
          <a:lstStyle/>
          <a:p>
            <a:r>
              <a:rPr lang="en-US" sz="2600" dirty="0">
                <a:latin typeface="Rosewood Std Regular" pitchFamily="82" charset="0"/>
              </a:rPr>
              <a:t>La </a:t>
            </a:r>
            <a:r>
              <a:rPr lang="en-US" sz="2600" dirty="0" err="1">
                <a:latin typeface="Rosewood Std Regular" pitchFamily="82" charset="0"/>
              </a:rPr>
              <a:t>Suerte</a:t>
            </a:r>
            <a:r>
              <a:rPr lang="en-US" sz="2600" dirty="0">
                <a:latin typeface="Rosewood Std Regular" pitchFamily="82" charset="0"/>
              </a:rPr>
              <a:t> de Los cougars</a:t>
            </a:r>
          </a:p>
        </p:txBody>
      </p:sp>
      <p:sp>
        <p:nvSpPr>
          <p:cNvPr id="13" name="TextBox 12"/>
          <p:cNvSpPr txBox="1"/>
          <p:nvPr/>
        </p:nvSpPr>
        <p:spPr>
          <a:xfrm>
            <a:off x="2980167" y="1976834"/>
            <a:ext cx="2878865" cy="923330"/>
          </a:xfrm>
          <a:prstGeom prst="rect">
            <a:avLst/>
          </a:prstGeom>
          <a:noFill/>
        </p:spPr>
        <p:txBody>
          <a:bodyPr wrap="none" rtlCol="0">
            <a:spAutoFit/>
          </a:bodyPr>
          <a:lstStyle/>
          <a:p>
            <a:pPr algn="ctr"/>
            <a:r>
              <a:rPr lang="es-MX" dirty="0"/>
              <a:t>Fecha: Viernes, 17 de marzo</a:t>
            </a:r>
          </a:p>
          <a:p>
            <a:pPr algn="ctr"/>
            <a:r>
              <a:rPr lang="es-MX" dirty="0"/>
              <a:t>K-2° grado:  4:00 - 5:15pm</a:t>
            </a:r>
          </a:p>
          <a:p>
            <a:pPr algn="ctr"/>
            <a:r>
              <a:rPr lang="es-MX" dirty="0"/>
              <a:t>3° –5° grado: 5:30 - 7:00pm</a:t>
            </a:r>
            <a:endParaRPr lang="en-US" dirty="0"/>
          </a:p>
        </p:txBody>
      </p:sp>
      <p:sp>
        <p:nvSpPr>
          <p:cNvPr id="14" name="TextBox 13"/>
          <p:cNvSpPr txBox="1"/>
          <p:nvPr/>
        </p:nvSpPr>
        <p:spPr>
          <a:xfrm>
            <a:off x="100928" y="3718679"/>
            <a:ext cx="3453831" cy="3139321"/>
          </a:xfrm>
          <a:prstGeom prst="rect">
            <a:avLst/>
          </a:prstGeom>
          <a:noFill/>
        </p:spPr>
        <p:txBody>
          <a:bodyPr wrap="square" rtlCol="0">
            <a:spAutoFit/>
          </a:bodyPr>
          <a:lstStyle/>
          <a:p>
            <a:pPr marL="171450" lvl="0" indent="-171450">
              <a:buFont typeface="Wingdings" panose="05000000000000000000" pitchFamily="2" charset="2"/>
              <a:buChar char="v"/>
            </a:pPr>
            <a:r>
              <a:rPr lang="es-ES" sz="1200" dirty="0"/>
              <a:t>Los números deben durar 2 minutos y medio como máximo.</a:t>
            </a:r>
            <a:endParaRPr lang="en-US" sz="1200" dirty="0"/>
          </a:p>
          <a:p>
            <a:pPr marL="171450" indent="-171450">
              <a:buFont typeface="Wingdings" panose="05000000000000000000" pitchFamily="2" charset="2"/>
              <a:buChar char="v"/>
            </a:pPr>
            <a:r>
              <a:rPr lang="es-ES" sz="1200" dirty="0"/>
              <a:t>Todas las letras y números debe ser aprobados previamente antes del 3 de marzo y ser aptos   para todo público. Completa este formulario para postularte. Incluye el título y el contenido de tu número, la letra de la canción, disfraces e instrumentos que vas a usar. Este tipo de solicitud se considerará en lugar de una audición. </a:t>
            </a:r>
            <a:endParaRPr lang="en-US" sz="1200" dirty="0"/>
          </a:p>
          <a:p>
            <a:pPr marL="171450" lvl="0" indent="-171450">
              <a:buFont typeface="Wingdings" panose="05000000000000000000" pitchFamily="2" charset="2"/>
              <a:buChar char="v"/>
            </a:pPr>
            <a:r>
              <a:rPr lang="es-ES" sz="1200" dirty="0"/>
              <a:t>Habrá una reunión de información obligatoria para todos los participantes en el 10 de marzo. MPR 2:15 pm.</a:t>
            </a:r>
            <a:endParaRPr lang="en-US" sz="1200" dirty="0"/>
          </a:p>
          <a:p>
            <a:pPr marL="171450" indent="-171450">
              <a:buFont typeface="Wingdings" panose="05000000000000000000" pitchFamily="2" charset="2"/>
              <a:buChar char="v"/>
            </a:pPr>
            <a:r>
              <a:rPr lang="es-ES" sz="1200" b="1" u="sng" dirty="0"/>
              <a:t>Todos los talones de permiso para participar del </a:t>
            </a:r>
            <a:r>
              <a:rPr lang="es-MX" sz="1200" b="1" u="sng" dirty="0"/>
              <a:t>espectáculo</a:t>
            </a:r>
            <a:r>
              <a:rPr lang="es-MX" sz="1200" u="sng" dirty="0"/>
              <a:t> </a:t>
            </a:r>
            <a:r>
              <a:rPr lang="es-ES" sz="1200" b="1" u="sng" dirty="0"/>
              <a:t>de talento deben llegar a la oficina antes del 3 de marzo</a:t>
            </a:r>
            <a:r>
              <a:rPr lang="es-ES" sz="1200" b="1" dirty="0"/>
              <a:t>.</a:t>
            </a:r>
            <a:endParaRPr lang="en-US" sz="1200" b="1" dirty="0"/>
          </a:p>
          <a:p>
            <a:endParaRPr lang="en-US" dirty="0"/>
          </a:p>
        </p:txBody>
      </p:sp>
      <p:sp>
        <p:nvSpPr>
          <p:cNvPr id="15" name="TextBox 14"/>
          <p:cNvSpPr txBox="1"/>
          <p:nvPr/>
        </p:nvSpPr>
        <p:spPr>
          <a:xfrm>
            <a:off x="2865445" y="553472"/>
            <a:ext cx="2842958" cy="769441"/>
          </a:xfrm>
          <a:prstGeom prst="rect">
            <a:avLst/>
          </a:prstGeom>
          <a:noFill/>
        </p:spPr>
        <p:txBody>
          <a:bodyPr wrap="none" rtlCol="0">
            <a:spAutoFit/>
          </a:bodyPr>
          <a:lstStyle/>
          <a:p>
            <a:pPr algn="ctr"/>
            <a:r>
              <a:rPr lang="es-MX" sz="2200" dirty="0">
                <a:latin typeface="Rosewood Std Regular" pitchFamily="82" charset="0"/>
              </a:rPr>
              <a:t>Espectáculo de talento </a:t>
            </a:r>
          </a:p>
          <a:p>
            <a:pPr algn="ctr"/>
            <a:r>
              <a:rPr lang="es-MX" sz="2200" dirty="0">
                <a:latin typeface="Rosewood Std Regular" pitchFamily="82" charset="0"/>
              </a:rPr>
              <a:t>del 2023</a:t>
            </a:r>
          </a:p>
        </p:txBody>
      </p:sp>
      <p:sp>
        <p:nvSpPr>
          <p:cNvPr id="16" name="Text Box 2"/>
          <p:cNvSpPr txBox="1">
            <a:spLocks noChangeArrowheads="1"/>
          </p:cNvSpPr>
          <p:nvPr/>
        </p:nvSpPr>
        <p:spPr bwMode="auto">
          <a:xfrm>
            <a:off x="3728122" y="3962400"/>
            <a:ext cx="3028950" cy="2514600"/>
          </a:xfrm>
          <a:prstGeom prst="rect">
            <a:avLst/>
          </a:prstGeom>
          <a:solidFill>
            <a:schemeClr val="bg1">
              <a:lumMod val="85000"/>
            </a:schemeClr>
          </a:solidFill>
          <a:ln w="19050">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algn="ctr"/>
            <a:r>
              <a:rPr lang="es-MX" sz="1200" dirty="0"/>
              <a:t>Si deseas participar del espectáculo envía tu talón de permiso a la oficina</a:t>
            </a:r>
            <a:r>
              <a:rPr lang="es-MX" sz="1200" b="1" dirty="0"/>
              <a:t> antes del 3 de marzo</a:t>
            </a:r>
            <a:r>
              <a:rPr lang="es-MX" sz="1200" dirty="0"/>
              <a:t> para que te agreguemos a la lista de artistas.</a:t>
            </a:r>
          </a:p>
          <a:p>
            <a:pPr algn="ctr"/>
            <a:endParaRPr lang="es-MX" sz="1200" dirty="0"/>
          </a:p>
          <a:p>
            <a:pPr lvl="0" algn="ctr" fontAlgn="base">
              <a:spcBef>
                <a:spcPct val="0"/>
              </a:spcBef>
              <a:spcAft>
                <a:spcPts val="1000"/>
              </a:spcAft>
            </a:pPr>
            <a:r>
              <a:rPr lang="es-MX" sz="1200" dirty="0"/>
              <a:t>Para información relativa a tu actuación comunícate con </a:t>
            </a:r>
            <a:r>
              <a:rPr lang="es-MX" sz="1200" b="1" dirty="0" err="1"/>
              <a:t>Magally</a:t>
            </a:r>
            <a:r>
              <a:rPr lang="es-MX" sz="1200" b="1" dirty="0"/>
              <a:t> Pule</a:t>
            </a:r>
            <a:r>
              <a:rPr lang="es-MX" sz="1200" dirty="0"/>
              <a:t>, magallypule@gmail.com </a:t>
            </a:r>
            <a:endParaRPr kumimoji="0" lang="es-MX" altLang="en-US" sz="1200" b="0" i="0" u="none" strike="noStrike" cap="none" normalizeH="0" baseline="0" dirty="0">
              <a:ln>
                <a:noFill/>
              </a:ln>
              <a:solidFill>
                <a:schemeClr val="tx1"/>
              </a:solidFill>
              <a:effectLst/>
              <a:cs typeface="Arial" pitchFamily="34" charset="0"/>
            </a:endParaRPr>
          </a:p>
          <a:p>
            <a:pPr algn="ctr" fontAlgn="base">
              <a:spcBef>
                <a:spcPct val="0"/>
              </a:spcBef>
              <a:spcAft>
                <a:spcPts val="1000"/>
              </a:spcAft>
            </a:pPr>
            <a:r>
              <a:rPr lang="es-MX" sz="1200" b="1" dirty="0"/>
              <a:t>Si usted no ha recibido una confirmación de su solicitud por el 10 de marzo póngase en contacto con la Sra. Pule o su hijo/a no estará en el espectáculo</a:t>
            </a:r>
            <a:r>
              <a:rPr lang="es-MX" altLang="en-US" sz="1200" b="1" dirty="0">
                <a:cs typeface="Arial" pitchFamily="34" charset="0"/>
              </a:rPr>
              <a:t>.  </a:t>
            </a:r>
            <a:endParaRPr kumimoji="0" lang="es-MX" altLang="en-US" sz="1200" b="1" i="0" u="none" strike="noStrike" cap="none" normalizeH="0" baseline="0" dirty="0">
              <a:ln>
                <a:noFill/>
              </a:ln>
              <a:effectLst/>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altLang="en-US" sz="1800" b="0" i="0" u="none" strike="noStrike" cap="none" normalizeH="0" baseline="0" dirty="0">
              <a:ln>
                <a:noFill/>
              </a:ln>
              <a:solidFill>
                <a:schemeClr val="tx1"/>
              </a:solidFill>
              <a:effectLst/>
              <a:cs typeface="Arial" pitchFamily="34" charset="0"/>
            </a:endParaRPr>
          </a:p>
        </p:txBody>
      </p:sp>
      <p:sp>
        <p:nvSpPr>
          <p:cNvPr id="18" name="Text Box 13"/>
          <p:cNvSpPr txBox="1">
            <a:spLocks noChangeArrowheads="1"/>
          </p:cNvSpPr>
          <p:nvPr/>
        </p:nvSpPr>
        <p:spPr bwMode="auto">
          <a:xfrm>
            <a:off x="0" y="6400800"/>
            <a:ext cx="561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2600" b="0" i="0" u="none" strike="noStrike" cap="none" normalizeH="0" baseline="0" dirty="0">
                <a:ln>
                  <a:noFill/>
                </a:ln>
                <a:solidFill>
                  <a:schemeClr val="tx1"/>
                </a:solidFill>
                <a:effectLst/>
                <a:latin typeface="Times New Roman" pitchFamily="18" charset="0"/>
                <a:cs typeface="Arial" pitchFamily="34" charset="0"/>
                <a:sym typeface="Wingdings" pitchFamily="2" charset="2"/>
              </a:rPr>
              <a:t></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Straight Connector 12"/>
          <p:cNvSpPr>
            <a:spLocks noChangeShapeType="1"/>
          </p:cNvSpPr>
          <p:nvPr/>
        </p:nvSpPr>
        <p:spPr bwMode="auto">
          <a:xfrm>
            <a:off x="0" y="6629400"/>
            <a:ext cx="6858000" cy="0"/>
          </a:xfrm>
          <a:prstGeom prst="line">
            <a:avLst/>
          </a:prstGeom>
          <a:noFill/>
          <a:ln w="31750">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254317" y="8743890"/>
            <a:ext cx="6375083" cy="400110"/>
          </a:xfrm>
          <a:prstGeom prst="rect">
            <a:avLst/>
          </a:prstGeom>
          <a:noFill/>
        </p:spPr>
        <p:txBody>
          <a:bodyPr wrap="square" rtlCol="0">
            <a:spAutoFit/>
          </a:bodyPr>
          <a:lstStyle/>
          <a:p>
            <a:pPr algn="ctr"/>
            <a:r>
              <a:rPr lang="es-MX" sz="1000" dirty="0"/>
              <a:t>La mención de cualquier negocio o servicio no implica el endoso por parte de la </a:t>
            </a:r>
            <a:r>
              <a:rPr lang="es-MX" sz="1000" dirty="0" err="1"/>
              <a:t>PTA</a:t>
            </a:r>
            <a:r>
              <a:rPr lang="es-MX" sz="1000" dirty="0"/>
              <a:t> de la Escuela Primaria San Juan.</a:t>
            </a:r>
            <a:endParaRPr lang="en-US" sz="1000" dirty="0"/>
          </a:p>
          <a:p>
            <a:pPr algn="ctr"/>
            <a:r>
              <a:rPr lang="es-MX" sz="1000" dirty="0"/>
              <a:t>Este documento no fue impreso con fondos del </a:t>
            </a:r>
            <a:r>
              <a:rPr lang="es-MX" sz="1000" dirty="0" err="1"/>
              <a:t>CUSD</a:t>
            </a:r>
            <a:r>
              <a:rPr lang="es-MX" sz="1000" dirty="0"/>
              <a:t>.</a:t>
            </a:r>
            <a:endParaRPr lang="en-US" sz="1000" dirty="0"/>
          </a:p>
        </p:txBody>
      </p:sp>
      <p:graphicFrame>
        <p:nvGraphicFramePr>
          <p:cNvPr id="29" name="Table 28"/>
          <p:cNvGraphicFramePr>
            <a:graphicFrameLocks noGrp="1"/>
          </p:cNvGraphicFramePr>
          <p:nvPr>
            <p:extLst>
              <p:ext uri="{D42A27DB-BD31-4B8C-83A1-F6EECF244321}">
                <p14:modId xmlns:p14="http://schemas.microsoft.com/office/powerpoint/2010/main" val="1652549064"/>
              </p:ext>
            </p:extLst>
          </p:nvPr>
        </p:nvGraphicFramePr>
        <p:xfrm>
          <a:off x="23446" y="6629400"/>
          <a:ext cx="6834552" cy="2019300"/>
        </p:xfrm>
        <a:graphic>
          <a:graphicData uri="http://schemas.openxmlformats.org/drawingml/2006/table">
            <a:tbl>
              <a:tblPr>
                <a:tableStyleId>{5C22544A-7EE6-4342-B048-85BDC9FD1C3A}</a:tableStyleId>
              </a:tblPr>
              <a:tblGrid>
                <a:gridCol w="1254174">
                  <a:extLst>
                    <a:ext uri="{9D8B030D-6E8A-4147-A177-3AD203B41FA5}">
                      <a16:colId xmlns:a16="http://schemas.microsoft.com/office/drawing/2014/main" val="20000"/>
                    </a:ext>
                  </a:extLst>
                </a:gridCol>
                <a:gridCol w="9398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228600">
                  <a:extLst>
                    <a:ext uri="{9D8B030D-6E8A-4147-A177-3AD203B41FA5}">
                      <a16:colId xmlns:a16="http://schemas.microsoft.com/office/drawing/2014/main" val="20005"/>
                    </a:ext>
                  </a:extLst>
                </a:gridCol>
                <a:gridCol w="553891">
                  <a:extLst>
                    <a:ext uri="{9D8B030D-6E8A-4147-A177-3AD203B41FA5}">
                      <a16:colId xmlns:a16="http://schemas.microsoft.com/office/drawing/2014/main" val="20006"/>
                    </a:ext>
                  </a:extLst>
                </a:gridCol>
                <a:gridCol w="360509">
                  <a:extLst>
                    <a:ext uri="{9D8B030D-6E8A-4147-A177-3AD203B41FA5}">
                      <a16:colId xmlns:a16="http://schemas.microsoft.com/office/drawing/2014/main" val="20007"/>
                    </a:ext>
                  </a:extLst>
                </a:gridCol>
                <a:gridCol w="2286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397255">
                  <a:extLst>
                    <a:ext uri="{9D8B030D-6E8A-4147-A177-3AD203B41FA5}">
                      <a16:colId xmlns:a16="http://schemas.microsoft.com/office/drawing/2014/main" val="20010"/>
                    </a:ext>
                  </a:extLst>
                </a:gridCol>
                <a:gridCol w="1507743">
                  <a:extLst>
                    <a:ext uri="{9D8B030D-6E8A-4147-A177-3AD203B41FA5}">
                      <a16:colId xmlns:a16="http://schemas.microsoft.com/office/drawing/2014/main" val="20011"/>
                    </a:ext>
                  </a:extLst>
                </a:gridCol>
              </a:tblGrid>
              <a:tr h="336550">
                <a:tc>
                  <a:txBody>
                    <a:bodyPr/>
                    <a:lstStyle/>
                    <a:p>
                      <a:pPr marL="0" marR="0">
                        <a:spcBef>
                          <a:spcPts val="0"/>
                        </a:spcBef>
                        <a:spcAft>
                          <a:spcPts val="0"/>
                        </a:spcAft>
                      </a:pPr>
                      <a:r>
                        <a:rPr lang="es-MX" sz="1100" dirty="0">
                          <a:effectLst/>
                        </a:rPr>
                        <a:t>Nombre de alumno</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spcBef>
                          <a:spcPts val="0"/>
                        </a:spcBef>
                        <a:spcAft>
                          <a:spcPts val="0"/>
                        </a:spcAft>
                      </a:pPr>
                      <a:endParaRPr lang="en-US" sz="1100" dirty="0">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s-MX" sz="1100" dirty="0">
                          <a:effectLst/>
                        </a:rPr>
                        <a:t>Grado</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spcBef>
                          <a:spcPts val="0"/>
                        </a:spcBef>
                        <a:spcAft>
                          <a:spcPts val="0"/>
                        </a:spcAft>
                      </a:pP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marR="0">
                        <a:spcBef>
                          <a:spcPts val="0"/>
                        </a:spcBef>
                        <a:spcAft>
                          <a:spcPts val="0"/>
                        </a:spcAft>
                      </a:pPr>
                      <a:r>
                        <a:rPr lang="es-MX" sz="1100" dirty="0">
                          <a:effectLst/>
                        </a:rPr>
                        <a:t>Maestro/a</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6550">
                <a:tc gridSpan="4">
                  <a:txBody>
                    <a:bodyPr/>
                    <a:lstStyle/>
                    <a:p>
                      <a:pPr marL="0" marR="0">
                        <a:spcBef>
                          <a:spcPts val="0"/>
                        </a:spcBef>
                        <a:spcAft>
                          <a:spcPts val="0"/>
                        </a:spcAft>
                      </a:pPr>
                      <a:r>
                        <a:rPr lang="es-MX" sz="1100" noProof="0" dirty="0">
                          <a:solidFill>
                            <a:schemeClr val="tx1"/>
                          </a:solidFill>
                          <a:effectLst/>
                        </a:rPr>
                        <a:t>Cual</a:t>
                      </a:r>
                      <a:r>
                        <a:rPr lang="es-MX" sz="1100" dirty="0">
                          <a:solidFill>
                            <a:schemeClr val="tx1"/>
                          </a:solidFill>
                          <a:effectLst/>
                        </a:rPr>
                        <a:t> </a:t>
                      </a:r>
                      <a:r>
                        <a:rPr lang="es-MX" sz="1100" noProof="0" dirty="0">
                          <a:solidFill>
                            <a:schemeClr val="tx1"/>
                          </a:solidFill>
                        </a:rPr>
                        <a:t>actuación </a:t>
                      </a:r>
                      <a:r>
                        <a:rPr lang="es-MX" sz="1100" noProof="0" dirty="0">
                          <a:solidFill>
                            <a:schemeClr val="tx1"/>
                          </a:solidFill>
                          <a:effectLst/>
                        </a:rPr>
                        <a:t>?  (marque</a:t>
                      </a:r>
                      <a:r>
                        <a:rPr lang="es-MX" sz="1100" baseline="0" noProof="0" dirty="0">
                          <a:solidFill>
                            <a:schemeClr val="tx1"/>
                          </a:solidFill>
                          <a:effectLst/>
                        </a:rPr>
                        <a:t> con</a:t>
                      </a:r>
                      <a:r>
                        <a:rPr lang="es-MX" sz="1100" noProof="0" dirty="0">
                          <a:solidFill>
                            <a:schemeClr val="tx1"/>
                          </a:solidFill>
                          <a:effectLst/>
                        </a:rPr>
                        <a:t> un circulo</a:t>
                      </a:r>
                      <a:r>
                        <a:rPr lang="es-MX" sz="1100" dirty="0">
                          <a:solidFill>
                            <a:schemeClr val="tx1"/>
                          </a:solidFill>
                          <a:effectLst/>
                        </a:rPr>
                        <a:t>)</a:t>
                      </a:r>
                      <a:endParaRPr lang="es-MX" sz="1100" dirty="0">
                        <a:solidFill>
                          <a:schemeClr val="tx1"/>
                        </a:solidFill>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s-MX" sz="1100" dirty="0"/>
                        <a:t>K-2° grado</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spcBef>
                          <a:spcPts val="0"/>
                        </a:spcBef>
                        <a:spcAft>
                          <a:spcPts val="0"/>
                        </a:spcAft>
                      </a:pPr>
                      <a:endParaRPr lang="en-US"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a:spcBef>
                          <a:spcPts val="0"/>
                        </a:spcBef>
                        <a:spcAft>
                          <a:spcPts val="0"/>
                        </a:spcAft>
                      </a:pPr>
                      <a:r>
                        <a:rPr lang="es-MX" sz="1100" dirty="0"/>
                        <a:t>3° –5° grado</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36550">
                <a:tc gridSpan="10">
                  <a:txBody>
                    <a:bodyPr/>
                    <a:lstStyle/>
                    <a:p>
                      <a:pPr marL="0" marR="0">
                        <a:spcBef>
                          <a:spcPts val="0"/>
                        </a:spcBef>
                        <a:spcAft>
                          <a:spcPts val="0"/>
                        </a:spcAft>
                      </a:pPr>
                      <a:r>
                        <a:rPr lang="es-MX" sz="1100" kern="1200" dirty="0">
                          <a:solidFill>
                            <a:schemeClr val="dk1"/>
                          </a:solidFill>
                          <a:effectLst/>
                          <a:latin typeface="+mn-lt"/>
                          <a:ea typeface="+mn-ea"/>
                          <a:cs typeface="+mn-cs"/>
                        </a:rPr>
                        <a:t>Detalles del acto (Incluye letras, descripción del disfraz y materiales que usarás:)</a:t>
                      </a: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spcBef>
                          <a:spcPts val="0"/>
                        </a:spcBef>
                        <a:spcAft>
                          <a:spcPts val="0"/>
                        </a:spcAft>
                      </a:pPr>
                      <a:endParaRPr lang="en-US" sz="1100">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6550">
                <a:tc gridSpan="12">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36550">
                <a:tc gridSpan="2">
                  <a:txBody>
                    <a:bodyPr/>
                    <a:lstStyle/>
                    <a:p>
                      <a:pPr marL="0" marR="0">
                        <a:spcBef>
                          <a:spcPts val="0"/>
                        </a:spcBef>
                        <a:spcAft>
                          <a:spcPts val="0"/>
                        </a:spcAft>
                      </a:pPr>
                      <a:r>
                        <a:rPr lang="es-MX" sz="1100" noProof="0" dirty="0">
                          <a:effectLst/>
                        </a:rPr>
                        <a:t>Nombre del padre</a:t>
                      </a:r>
                      <a:endParaRPr lang="es-MX" sz="1100" noProof="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spcBef>
                          <a:spcPts val="0"/>
                        </a:spcBef>
                        <a:spcAft>
                          <a:spcPts val="0"/>
                        </a:spcAft>
                      </a:pPr>
                      <a:endParaRPr lang="en-US" sz="1100" dirty="0">
                        <a:effectLst/>
                        <a:latin typeface="Calibri"/>
                        <a:ea typeface="Calibri"/>
                        <a:cs typeface="Times New Roman"/>
                      </a:endParaRPr>
                    </a:p>
                  </a:txBody>
                  <a:tcPr/>
                </a:tc>
                <a:tc gridSpan="3">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s-MX" sz="1100" dirty="0">
                          <a:effectLst/>
                        </a:rPr>
                        <a:t>Firma del padre</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4">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36550">
                <a:tc gridSpan="3">
                  <a:txBody>
                    <a:bodyPr/>
                    <a:lstStyle/>
                    <a:p>
                      <a:pPr marL="0" marR="0">
                        <a:spcBef>
                          <a:spcPts val="0"/>
                        </a:spcBef>
                        <a:spcAft>
                          <a:spcPts val="0"/>
                        </a:spcAft>
                      </a:pPr>
                      <a:r>
                        <a:rPr lang="es-MX" sz="1100" kern="1200" noProof="0" dirty="0">
                          <a:solidFill>
                            <a:schemeClr val="dk1"/>
                          </a:solidFill>
                          <a:effectLst/>
                          <a:latin typeface="+mn-lt"/>
                          <a:ea typeface="+mn-ea"/>
                          <a:cs typeface="+mn-cs"/>
                        </a:rPr>
                        <a:t>Teléfono / correo electrónico</a:t>
                      </a: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a:spcBef>
                          <a:spcPts val="0"/>
                        </a:spcBef>
                        <a:spcAft>
                          <a:spcPts val="0"/>
                        </a:spcAft>
                      </a:pPr>
                      <a:endParaRPr lang="en-US" sz="1100" dirty="0">
                        <a:effectLst/>
                        <a:latin typeface="Calibri"/>
                        <a:ea typeface="Calibri"/>
                        <a:cs typeface="Times New Roman"/>
                      </a:endParaRPr>
                    </a:p>
                  </a:txBody>
                  <a:tcPr/>
                </a:tc>
                <a:tc gridSpan="9">
                  <a:txBody>
                    <a:bodyPr/>
                    <a:lstStyle/>
                    <a:p>
                      <a:pPr marL="0" marR="0">
                        <a:spcBef>
                          <a:spcPts val="0"/>
                        </a:spcBef>
                        <a:spcAft>
                          <a:spcPts val="0"/>
                        </a:spcAft>
                      </a:pPr>
                      <a:r>
                        <a:rPr lang="es-MX" sz="1100" dirty="0">
                          <a:effectLst/>
                        </a:rPr>
                        <a:t> </a:t>
                      </a:r>
                      <a:endParaRPr lang="es-MX" sz="1100" dirty="0">
                        <a:effectLst/>
                        <a:latin typeface="Calibri"/>
                        <a:ea typeface="Calibri"/>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2" name="TextBox 1"/>
          <p:cNvSpPr txBox="1"/>
          <p:nvPr/>
        </p:nvSpPr>
        <p:spPr>
          <a:xfrm>
            <a:off x="254317" y="2902906"/>
            <a:ext cx="6476085" cy="738664"/>
          </a:xfrm>
          <a:prstGeom prst="rect">
            <a:avLst/>
          </a:prstGeom>
          <a:noFill/>
        </p:spPr>
        <p:txBody>
          <a:bodyPr wrap="square" rtlCol="0">
            <a:spAutoFit/>
          </a:bodyPr>
          <a:lstStyle/>
          <a:p>
            <a:r>
              <a:rPr lang="es-MX" sz="1400" dirty="0"/>
              <a:t>Únete a los pumas de San Juan y descubre el talento que tenemos en nuestra escuela.</a:t>
            </a:r>
          </a:p>
          <a:p>
            <a:pPr algn="ctr"/>
            <a:r>
              <a:rPr lang="es-MX" sz="1400" dirty="0"/>
              <a:t> Disfruta de una noche de canto, magia, karate, piano, danza, etc. junto a tu familia y alienta a los alumnos de San Juan.</a:t>
            </a:r>
          </a:p>
        </p:txBody>
      </p:sp>
      <p:pic>
        <p:nvPicPr>
          <p:cNvPr id="17" name="Picture 5" descr="C:\Users\Kimberly\Downloads\image1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761999"/>
            <a:ext cx="1864411" cy="179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41913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707</Words>
  <Application>Microsoft Office PowerPoint</Application>
  <PresentationFormat>On-screen Show (4:3)</PresentationFormat>
  <Paragraphs>76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{skinny} jeans solid</vt:lpstr>
      <vt:lpstr>Arial</vt:lpstr>
      <vt:lpstr>Calibri</vt:lpstr>
      <vt:lpstr>Rosewood Std Regular</vt:lpstr>
      <vt:lpstr>Times New Roman</vt:lpstr>
      <vt:lpstr>Wingdings</vt:lpstr>
      <vt:lpstr>Office Theme</vt:lpstr>
      <vt:lpstr>PowerPoint Presentation</vt:lpstr>
      <vt:lpstr>PowerPoint Presentation</vt:lpstr>
    </vt:vector>
  </TitlesOfParts>
  <Company>Epicor Software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dc:creator>
  <cp:lastModifiedBy>Patrick Pule</cp:lastModifiedBy>
  <cp:revision>27</cp:revision>
  <cp:lastPrinted>2015-05-13T19:58:12Z</cp:lastPrinted>
  <dcterms:created xsi:type="dcterms:W3CDTF">2015-05-12T18:18:03Z</dcterms:created>
  <dcterms:modified xsi:type="dcterms:W3CDTF">2023-02-08T19:28:40Z</dcterms:modified>
</cp:coreProperties>
</file>